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186" r:id="rId5"/>
    <p:sldId id="2145262284" r:id="rId6"/>
    <p:sldId id="2145262286" r:id="rId7"/>
    <p:sldId id="2145262288" r:id="rId8"/>
    <p:sldId id="2145262289" r:id="rId9"/>
    <p:sldId id="2145262291" r:id="rId10"/>
    <p:sldId id="2145262292" r:id="rId11"/>
    <p:sldId id="2145262293" r:id="rId12"/>
    <p:sldId id="2145262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D6B"/>
    <a:srgbClr val="00417C"/>
    <a:srgbClr val="DB2F6B"/>
    <a:srgbClr val="01B6EF"/>
    <a:srgbClr val="FACF33"/>
    <a:srgbClr val="D6D6D6"/>
    <a:srgbClr val="DE4278"/>
    <a:srgbClr val="333333"/>
    <a:srgbClr val="00B8F2"/>
    <a:srgbClr val="000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226" autoAdjust="0"/>
  </p:normalViewPr>
  <p:slideViewPr>
    <p:cSldViewPr snapToGrid="0">
      <p:cViewPr varScale="1">
        <p:scale>
          <a:sx n="108" d="100"/>
          <a:sy n="108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F6E24-72C8-FF49-B1ED-23DBFD10164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B8FC6-28AE-184A-852C-EF80C536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4A481-D5F0-A34E-9419-99A36BEE80A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AD67D-7B24-9047-8DC7-D61D1B76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2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20" y="365125"/>
            <a:ext cx="10515600" cy="1168111"/>
          </a:xfrm>
        </p:spPr>
        <p:txBody>
          <a:bodyPr anchor="t"/>
          <a:lstStyle>
            <a:lvl1pPr>
              <a:defRPr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220" y="1653309"/>
            <a:ext cx="10515600" cy="42764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79" y="6178503"/>
            <a:ext cx="1897532" cy="4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7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79" y="6178503"/>
            <a:ext cx="1897532" cy="4532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220" y="1653309"/>
            <a:ext cx="526038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6958" y="1647046"/>
            <a:ext cx="5234553" cy="42655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3219" y="365125"/>
            <a:ext cx="10630543" cy="1168111"/>
          </a:xfrm>
        </p:spPr>
        <p:txBody>
          <a:bodyPr anchor="t"/>
          <a:lstStyle>
            <a:lvl1pPr>
              <a:defRPr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5687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B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508" y="1122363"/>
            <a:ext cx="9485746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508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79" y="6178503"/>
            <a:ext cx="1897532" cy="45320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86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15" y="365125"/>
            <a:ext cx="5211619" cy="1168111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216" y="1653309"/>
            <a:ext cx="5211618" cy="41286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74707" y="-15243"/>
            <a:ext cx="5360093" cy="6263640"/>
          </a:xfrm>
          <a:custGeom>
            <a:avLst/>
            <a:gdLst>
              <a:gd name="connsiteX0" fmla="*/ 0 w 5809673"/>
              <a:gd name="connsiteY0" fmla="*/ 0 h 6858000"/>
              <a:gd name="connsiteX1" fmla="*/ 5809673 w 5809673"/>
              <a:gd name="connsiteY1" fmla="*/ 0 h 6858000"/>
              <a:gd name="connsiteX2" fmla="*/ 5809673 w 5809673"/>
              <a:gd name="connsiteY2" fmla="*/ 6858000 h 6858000"/>
              <a:gd name="connsiteX3" fmla="*/ 0 w 5809673"/>
              <a:gd name="connsiteY3" fmla="*/ 6858000 h 6858000"/>
              <a:gd name="connsiteX4" fmla="*/ 0 w 5809673"/>
              <a:gd name="connsiteY4" fmla="*/ 0 h 6858000"/>
              <a:gd name="connsiteX0" fmla="*/ 0 w 5809673"/>
              <a:gd name="connsiteY0" fmla="*/ 0 h 6858000"/>
              <a:gd name="connsiteX1" fmla="*/ 5809673 w 5809673"/>
              <a:gd name="connsiteY1" fmla="*/ 0 h 6858000"/>
              <a:gd name="connsiteX2" fmla="*/ 4537133 w 5809673"/>
              <a:gd name="connsiteY2" fmla="*/ 6271260 h 6858000"/>
              <a:gd name="connsiteX3" fmla="*/ 0 w 5809673"/>
              <a:gd name="connsiteY3" fmla="*/ 6858000 h 6858000"/>
              <a:gd name="connsiteX4" fmla="*/ 0 w 5809673"/>
              <a:gd name="connsiteY4" fmla="*/ 0 h 6858000"/>
              <a:gd name="connsiteX0" fmla="*/ 0 w 5375333"/>
              <a:gd name="connsiteY0" fmla="*/ 7620 h 6865620"/>
              <a:gd name="connsiteX1" fmla="*/ 5375333 w 5375333"/>
              <a:gd name="connsiteY1" fmla="*/ 0 h 6865620"/>
              <a:gd name="connsiteX2" fmla="*/ 4537133 w 5375333"/>
              <a:gd name="connsiteY2" fmla="*/ 6278880 h 6865620"/>
              <a:gd name="connsiteX3" fmla="*/ 0 w 5375333"/>
              <a:gd name="connsiteY3" fmla="*/ 6865620 h 6865620"/>
              <a:gd name="connsiteX4" fmla="*/ 0 w 5375333"/>
              <a:gd name="connsiteY4" fmla="*/ 7620 h 6865620"/>
              <a:gd name="connsiteX0" fmla="*/ 0 w 5375333"/>
              <a:gd name="connsiteY0" fmla="*/ 7620 h 6278880"/>
              <a:gd name="connsiteX1" fmla="*/ 5375333 w 5375333"/>
              <a:gd name="connsiteY1" fmla="*/ 0 h 6278880"/>
              <a:gd name="connsiteX2" fmla="*/ 4537133 w 5375333"/>
              <a:gd name="connsiteY2" fmla="*/ 6278880 h 6278880"/>
              <a:gd name="connsiteX3" fmla="*/ 0 w 5375333"/>
              <a:gd name="connsiteY3" fmla="*/ 6164580 h 6278880"/>
              <a:gd name="connsiteX4" fmla="*/ 0 w 5375333"/>
              <a:gd name="connsiteY4" fmla="*/ 7620 h 6278880"/>
              <a:gd name="connsiteX0" fmla="*/ 0 w 5375333"/>
              <a:gd name="connsiteY0" fmla="*/ 7620 h 6278880"/>
              <a:gd name="connsiteX1" fmla="*/ 5375333 w 5375333"/>
              <a:gd name="connsiteY1" fmla="*/ 0 h 6278880"/>
              <a:gd name="connsiteX2" fmla="*/ 4537133 w 5375333"/>
              <a:gd name="connsiteY2" fmla="*/ 6278880 h 6278880"/>
              <a:gd name="connsiteX3" fmla="*/ 0 w 5375333"/>
              <a:gd name="connsiteY3" fmla="*/ 6111240 h 6278880"/>
              <a:gd name="connsiteX4" fmla="*/ 0 w 5375333"/>
              <a:gd name="connsiteY4" fmla="*/ 7620 h 6278880"/>
              <a:gd name="connsiteX0" fmla="*/ 7620 w 5382953"/>
              <a:gd name="connsiteY0" fmla="*/ 7620 h 6278880"/>
              <a:gd name="connsiteX1" fmla="*/ 5382953 w 5382953"/>
              <a:gd name="connsiteY1" fmla="*/ 0 h 6278880"/>
              <a:gd name="connsiteX2" fmla="*/ 4544753 w 5382953"/>
              <a:gd name="connsiteY2" fmla="*/ 6278880 h 6278880"/>
              <a:gd name="connsiteX3" fmla="*/ 0 w 5382953"/>
              <a:gd name="connsiteY3" fmla="*/ 6073140 h 6278880"/>
              <a:gd name="connsiteX4" fmla="*/ 7620 w 5382953"/>
              <a:gd name="connsiteY4" fmla="*/ 7620 h 6278880"/>
              <a:gd name="connsiteX0" fmla="*/ 7620 w 5382953"/>
              <a:gd name="connsiteY0" fmla="*/ 7620 h 6248400"/>
              <a:gd name="connsiteX1" fmla="*/ 5382953 w 5382953"/>
              <a:gd name="connsiteY1" fmla="*/ 0 h 6248400"/>
              <a:gd name="connsiteX2" fmla="*/ 4521893 w 5382953"/>
              <a:gd name="connsiteY2" fmla="*/ 6248400 h 6248400"/>
              <a:gd name="connsiteX3" fmla="*/ 0 w 5382953"/>
              <a:gd name="connsiteY3" fmla="*/ 6073140 h 6248400"/>
              <a:gd name="connsiteX4" fmla="*/ 7620 w 5382953"/>
              <a:gd name="connsiteY4" fmla="*/ 7620 h 6248400"/>
              <a:gd name="connsiteX0" fmla="*/ 7620 w 5352473"/>
              <a:gd name="connsiteY0" fmla="*/ 7620 h 6248400"/>
              <a:gd name="connsiteX1" fmla="*/ 5352473 w 5352473"/>
              <a:gd name="connsiteY1" fmla="*/ 0 h 6248400"/>
              <a:gd name="connsiteX2" fmla="*/ 4521893 w 5352473"/>
              <a:gd name="connsiteY2" fmla="*/ 6248400 h 6248400"/>
              <a:gd name="connsiteX3" fmla="*/ 0 w 5352473"/>
              <a:gd name="connsiteY3" fmla="*/ 6073140 h 6248400"/>
              <a:gd name="connsiteX4" fmla="*/ 7620 w 5352473"/>
              <a:gd name="connsiteY4" fmla="*/ 7620 h 6248400"/>
              <a:gd name="connsiteX0" fmla="*/ 0 w 5352473"/>
              <a:gd name="connsiteY0" fmla="*/ 0 h 6256020"/>
              <a:gd name="connsiteX1" fmla="*/ 5352473 w 5352473"/>
              <a:gd name="connsiteY1" fmla="*/ 7620 h 6256020"/>
              <a:gd name="connsiteX2" fmla="*/ 4521893 w 5352473"/>
              <a:gd name="connsiteY2" fmla="*/ 6256020 h 6256020"/>
              <a:gd name="connsiteX3" fmla="*/ 0 w 5352473"/>
              <a:gd name="connsiteY3" fmla="*/ 6080760 h 6256020"/>
              <a:gd name="connsiteX4" fmla="*/ 0 w 5352473"/>
              <a:gd name="connsiteY4" fmla="*/ 0 h 6256020"/>
              <a:gd name="connsiteX0" fmla="*/ 0 w 5360093"/>
              <a:gd name="connsiteY0" fmla="*/ 7620 h 6263640"/>
              <a:gd name="connsiteX1" fmla="*/ 5360093 w 5360093"/>
              <a:gd name="connsiteY1" fmla="*/ 0 h 6263640"/>
              <a:gd name="connsiteX2" fmla="*/ 4521893 w 5360093"/>
              <a:gd name="connsiteY2" fmla="*/ 6263640 h 6263640"/>
              <a:gd name="connsiteX3" fmla="*/ 0 w 5360093"/>
              <a:gd name="connsiteY3" fmla="*/ 6088380 h 6263640"/>
              <a:gd name="connsiteX4" fmla="*/ 0 w 5360093"/>
              <a:gd name="connsiteY4" fmla="*/ 7620 h 626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0093" h="6263640">
                <a:moveTo>
                  <a:pt x="0" y="7620"/>
                </a:moveTo>
                <a:lnTo>
                  <a:pt x="5360093" y="0"/>
                </a:lnTo>
                <a:lnTo>
                  <a:pt x="4521893" y="6263640"/>
                </a:lnTo>
                <a:lnTo>
                  <a:pt x="0" y="6088380"/>
                </a:lnTo>
                <a:lnTo>
                  <a:pt x="0" y="762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79" y="6178503"/>
            <a:ext cx="1897532" cy="453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79" y="6178503"/>
            <a:ext cx="1897532" cy="45320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42508" y="1122363"/>
            <a:ext cx="9485746" cy="2387600"/>
          </a:xfrm>
        </p:spPr>
        <p:txBody>
          <a:bodyPr anchor="b"/>
          <a:lstStyle>
            <a:lvl1pPr algn="l">
              <a:defRPr sz="60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42508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7212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79" y="6178503"/>
            <a:ext cx="1897532" cy="453205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66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rgbClr val="41B1FF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11" y="6207430"/>
            <a:ext cx="1847477" cy="398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042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501538" y="300084"/>
            <a:ext cx="8390296" cy="310857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948" y="2417823"/>
            <a:ext cx="47835" cy="2773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58" y="2803646"/>
            <a:ext cx="1664142" cy="119514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01538" y="3998625"/>
            <a:ext cx="8390296" cy="21745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8574" indent="0">
              <a:tabLst/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27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rgbClr val="7DB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023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rgbClr val="F5A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109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E14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582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00100" y="493776"/>
            <a:ext cx="9784080" cy="9323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8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Add your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453499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B2AFCA8E-8C4B-234C-875E-A5B7497D7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207125"/>
            <a:ext cx="1847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220" y="365125"/>
            <a:ext cx="10515600" cy="1168111"/>
          </a:xfrm>
        </p:spPr>
        <p:txBody>
          <a:bodyPr anchor="t"/>
          <a:lstStyle>
            <a:lvl1pPr>
              <a:defRPr b="1">
                <a:solidFill>
                  <a:srgbClr val="00B8F2"/>
                </a:solidFill>
                <a:latin typeface="Karl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3220" y="1653309"/>
            <a:ext cx="10515600" cy="427643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solidFill>
                  <a:schemeClr val="tx1"/>
                </a:solidFill>
                <a:latin typeface="Karla" pitchFamily="2" charset="0"/>
              </a:defRPr>
            </a:lvl1pPr>
            <a:lvl2pPr>
              <a:buClr>
                <a:schemeClr val="accent3"/>
              </a:buClr>
              <a:defRPr sz="2000">
                <a:solidFill>
                  <a:schemeClr val="tx1"/>
                </a:solidFill>
                <a:latin typeface="Karla" pitchFamily="2" charset="0"/>
              </a:defRPr>
            </a:lvl2pPr>
            <a:lvl3pPr>
              <a:buClr>
                <a:schemeClr val="accent3"/>
              </a:buClr>
              <a:defRPr sz="1800">
                <a:solidFill>
                  <a:schemeClr val="tx1"/>
                </a:solidFill>
                <a:latin typeface="Karla" pitchFamily="2" charset="0"/>
              </a:defRPr>
            </a:lvl3pPr>
            <a:lvl4pPr>
              <a:buClr>
                <a:schemeClr val="accent3"/>
              </a:buClr>
              <a:defRPr sz="1600">
                <a:solidFill>
                  <a:schemeClr val="tx1"/>
                </a:solidFill>
                <a:latin typeface="Karla" pitchFamily="2" charset="0"/>
              </a:defRPr>
            </a:lvl4pPr>
            <a:lvl5pPr>
              <a:buClr>
                <a:schemeClr val="accent3"/>
              </a:buClr>
              <a:defRPr sz="1600">
                <a:solidFill>
                  <a:schemeClr val="tx1"/>
                </a:solidFill>
                <a:latin typeface="Karl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B7893F-F358-6F49-97D2-5428D67635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93388" y="6356350"/>
            <a:ext cx="1214437" cy="365125"/>
          </a:xfrm>
        </p:spPr>
        <p:txBody>
          <a:bodyPr/>
          <a:lstStyle>
            <a:lvl1pPr>
              <a:defRPr sz="1400">
                <a:solidFill>
                  <a:srgbClr val="41B1FF"/>
                </a:solidFill>
              </a:defRPr>
            </a:lvl1pPr>
          </a:lstStyle>
          <a:p>
            <a:pPr>
              <a:defRPr/>
            </a:pPr>
            <a:fld id="{ADDE9F82-931D-2F4F-A110-DAE567984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2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A896-245F-3046-B65A-94921F3040A6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0326E-34C8-9742-80DF-381DF5318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50" r:id="rId11"/>
    <p:sldLayoutId id="2147483652" r:id="rId12"/>
    <p:sldLayoutId id="2147483649" r:id="rId13"/>
    <p:sldLayoutId id="2147483660" r:id="rId14"/>
    <p:sldLayoutId id="2147483654" r:id="rId15"/>
    <p:sldLayoutId id="2147483655" r:id="rId16"/>
    <p:sldLayoutId id="2147483661" r:id="rId17"/>
    <p:sldLayoutId id="2147483673" r:id="rId18"/>
    <p:sldLayoutId id="2147483675" r:id="rId19"/>
    <p:sldLayoutId id="2147483676" r:id="rId20"/>
    <p:sldLayoutId id="2147483677" r:id="rId21"/>
    <p:sldLayoutId id="2147483678" r:id="rId22"/>
    <p:sldLayoutId id="2147483686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8F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1418BE-30D5-41B7-A74E-C47CCD557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179" y="1399458"/>
            <a:ext cx="9485746" cy="2387600"/>
          </a:xfrm>
        </p:spPr>
        <p:txBody>
          <a:bodyPr>
            <a:normAutofit/>
          </a:bodyPr>
          <a:lstStyle/>
          <a:p>
            <a:r>
              <a:rPr lang="en-US" dirty="0"/>
              <a:t>SmartFind Express – Simplified Absence approvals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4E7ABE-6EF5-4614-A7FE-23108ADA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0326E-34C8-9742-80DF-381DF5318F1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4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BD4F-CD5A-4568-9FC9-23D22C57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2" y="253092"/>
            <a:ext cx="11549908" cy="1168111"/>
          </a:xfrm>
        </p:spPr>
        <p:txBody>
          <a:bodyPr>
            <a:noAutofit/>
          </a:bodyPr>
          <a:lstStyle/>
          <a:p>
            <a:r>
              <a:rPr lang="en-US" sz="3200" dirty="0"/>
              <a:t>New Simplified and flexible Absence approval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3369F-38AF-7C81-C6B7-E0BC57F8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E9F82-931D-2F4F-A110-DAE5679843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A0930-13D6-CECF-0BEB-34A112BB04F5}"/>
              </a:ext>
            </a:extLst>
          </p:cNvPr>
          <p:cNvSpPr txBox="1"/>
          <p:nvPr/>
        </p:nvSpPr>
        <p:spPr>
          <a:xfrm>
            <a:off x="808264" y="1514908"/>
            <a:ext cx="88419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SmartFind Express now supports a new and simplified way to set up Absence approval routes, for Admins/Operators to approves Employee absences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SFE has launched “Used-based Absence approvals” to add to existing Location-based based and Absence approval user groups as Absence routing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new feature is optional and can be configured based on the requirements of the school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the three methods can be used as needed while configuring absence approvals on the reason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Further simplification and improvements are planned to make Absence approvals very easy to set up and use.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071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BD4F-CD5A-4568-9FC9-23D22C57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4" y="89179"/>
            <a:ext cx="11549908" cy="412449"/>
          </a:xfrm>
        </p:spPr>
        <p:txBody>
          <a:bodyPr>
            <a:noAutofit/>
          </a:bodyPr>
          <a:lstStyle/>
          <a:p>
            <a:r>
              <a:rPr lang="en-US" sz="3200" dirty="0"/>
              <a:t>User based Absence approval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3369F-38AF-7C81-C6B7-E0BC57F8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E9F82-931D-2F4F-A110-DAE5679843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A0930-13D6-CECF-0BEB-34A112BB04F5}"/>
              </a:ext>
            </a:extLst>
          </p:cNvPr>
          <p:cNvSpPr txBox="1"/>
          <p:nvPr/>
        </p:nvSpPr>
        <p:spPr>
          <a:xfrm>
            <a:off x="248427" y="997122"/>
            <a:ext cx="5191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Administrators can be configured as approvers on employee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or more Admins can be configured on individual levels of approvals, based on District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selected method of Absence approval routing , approval will be routed properly to configured Admins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33594C-6A6C-9032-6CE5-BA726F0FB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305" y="997122"/>
            <a:ext cx="6015355" cy="5506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F1D799-3C5A-1685-6A21-D5FF64CD08A2}"/>
              </a:ext>
            </a:extLst>
          </p:cNvPr>
          <p:cNvSpPr txBox="1"/>
          <p:nvPr/>
        </p:nvSpPr>
        <p:spPr>
          <a:xfrm>
            <a:off x="5967570" y="807038"/>
            <a:ext cx="4773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Employees creating absences needing Admin approvals</a:t>
            </a:r>
            <a:endParaRPr lang="en-IN" sz="16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13498-D215-570F-4E95-6AC06A9CC3E7}"/>
              </a:ext>
            </a:extLst>
          </p:cNvPr>
          <p:cNvSpPr txBox="1"/>
          <p:nvPr/>
        </p:nvSpPr>
        <p:spPr>
          <a:xfrm>
            <a:off x="6016108" y="2841144"/>
            <a:ext cx="4676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Level 1 Approving Admins based on Employee profiles</a:t>
            </a:r>
            <a:endParaRPr lang="en-IN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61BF2-935D-888F-C00D-EF0E78E74A2B}"/>
              </a:ext>
            </a:extLst>
          </p:cNvPr>
          <p:cNvSpPr txBox="1"/>
          <p:nvPr/>
        </p:nvSpPr>
        <p:spPr>
          <a:xfrm>
            <a:off x="6016108" y="4751603"/>
            <a:ext cx="4962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Next Level Approving Admins based on Employee profiles</a:t>
            </a:r>
            <a:endParaRPr lang="en-IN" sz="1600" i="1" dirty="0"/>
          </a:p>
        </p:txBody>
      </p:sp>
    </p:spTree>
    <p:extLst>
      <p:ext uri="{BB962C8B-B14F-4D97-AF65-F5344CB8AC3E}">
        <p14:creationId xmlns:p14="http://schemas.microsoft.com/office/powerpoint/2010/main" val="292939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BD4F-CD5A-4568-9FC9-23D22C57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2" y="253093"/>
            <a:ext cx="11549908" cy="1168111"/>
          </a:xfrm>
        </p:spPr>
        <p:txBody>
          <a:bodyPr>
            <a:noAutofit/>
          </a:bodyPr>
          <a:lstStyle/>
          <a:p>
            <a:r>
              <a:rPr lang="en-US" sz="3200" dirty="0"/>
              <a:t>How to turn on and user Absence approval routing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3369F-38AF-7C81-C6B7-E0BC57F8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E9F82-931D-2F4F-A110-DAE5679843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01DFC-7339-9F40-A367-28688FE52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" y="1223104"/>
            <a:ext cx="8450911" cy="482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7C79F61-54E1-AF57-0E86-2CFA0711DB2A}"/>
              </a:ext>
            </a:extLst>
          </p:cNvPr>
          <p:cNvSpPr/>
          <p:nvPr/>
        </p:nvSpPr>
        <p:spPr>
          <a:xfrm>
            <a:off x="4620088" y="5537692"/>
            <a:ext cx="1738365" cy="371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F88A7-9823-2F51-5129-9901FCC85CE3}"/>
              </a:ext>
            </a:extLst>
          </p:cNvPr>
          <p:cNvSpPr txBox="1"/>
          <p:nvPr/>
        </p:nvSpPr>
        <p:spPr>
          <a:xfrm>
            <a:off x="6438123" y="5400422"/>
            <a:ext cx="439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Parameter to turn on User based absence approval routing</a:t>
            </a:r>
            <a:endParaRPr lang="en-IN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D7D77B7-8AC9-14A6-D19A-473A645D36EC}"/>
              </a:ext>
            </a:extLst>
          </p:cNvPr>
          <p:cNvSpPr/>
          <p:nvPr/>
        </p:nvSpPr>
        <p:spPr>
          <a:xfrm>
            <a:off x="4620088" y="4436696"/>
            <a:ext cx="1738365" cy="371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D8C41-9BD2-29B5-7F65-2E0CA651030F}"/>
              </a:ext>
            </a:extLst>
          </p:cNvPr>
          <p:cNvSpPr txBox="1"/>
          <p:nvPr/>
        </p:nvSpPr>
        <p:spPr>
          <a:xfrm>
            <a:off x="6438123" y="4346079"/>
            <a:ext cx="439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Parameter to turn on Absence approval user groups based Absence routing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418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BD4F-CD5A-4568-9FC9-23D22C57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" y="54993"/>
            <a:ext cx="11549908" cy="1168111"/>
          </a:xfrm>
        </p:spPr>
        <p:txBody>
          <a:bodyPr>
            <a:noAutofit/>
          </a:bodyPr>
          <a:lstStyle/>
          <a:p>
            <a:r>
              <a:rPr lang="en-US" sz="3200" dirty="0"/>
              <a:t>How to select employees under approving Administrator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3369F-38AF-7C81-C6B7-E0BC57F8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E9F82-931D-2F4F-A110-DAE5679843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D8C41-9BD2-29B5-7F65-2E0CA651030F}"/>
              </a:ext>
            </a:extLst>
          </p:cNvPr>
          <p:cNvSpPr txBox="1"/>
          <p:nvPr/>
        </p:nvSpPr>
        <p:spPr>
          <a:xfrm>
            <a:off x="180753" y="4467038"/>
            <a:ext cx="4394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New ‘Absence approval’ tab on Admin tabs to add Employees for which that Admin would be the approver</a:t>
            </a:r>
            <a:endParaRPr lang="en-IN" sz="1600" i="1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D7D77B7-8AC9-14A6-D19A-473A645D36EC}"/>
              </a:ext>
            </a:extLst>
          </p:cNvPr>
          <p:cNvSpPr/>
          <p:nvPr/>
        </p:nvSpPr>
        <p:spPr>
          <a:xfrm rot="5400000">
            <a:off x="1790225" y="3738165"/>
            <a:ext cx="626220" cy="371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04F33D-8EA7-A27B-FD7F-8E57062DA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722" y="1726163"/>
            <a:ext cx="6486525" cy="4885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96F40D-A9CE-EE8E-6CCC-30B275AC8E25}"/>
              </a:ext>
            </a:extLst>
          </p:cNvPr>
          <p:cNvSpPr txBox="1"/>
          <p:nvPr/>
        </p:nvSpPr>
        <p:spPr>
          <a:xfrm>
            <a:off x="5602430" y="862732"/>
            <a:ext cx="612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Employees can be searched and added to Admins profiles from the Absence approval tab. This Admin will be configured as Approving admin for the selected employees</a:t>
            </a:r>
            <a:endParaRPr lang="en-IN" sz="1600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C78E09-04C8-9067-88F8-BEF40FBE1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57" y="1223104"/>
            <a:ext cx="3144649" cy="227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5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BD4F-CD5A-4568-9FC9-23D22C57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" y="54993"/>
            <a:ext cx="11549908" cy="1168111"/>
          </a:xfrm>
        </p:spPr>
        <p:txBody>
          <a:bodyPr>
            <a:noAutofit/>
          </a:bodyPr>
          <a:lstStyle/>
          <a:p>
            <a:r>
              <a:rPr lang="en-US" sz="3200" dirty="0"/>
              <a:t>How to select approving Administrator under Employee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3369F-38AF-7C81-C6B7-E0BC57F8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E9F82-931D-2F4F-A110-DAE5679843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D8C41-9BD2-29B5-7F65-2E0CA651030F}"/>
              </a:ext>
            </a:extLst>
          </p:cNvPr>
          <p:cNvSpPr txBox="1"/>
          <p:nvPr/>
        </p:nvSpPr>
        <p:spPr>
          <a:xfrm>
            <a:off x="180753" y="4467038"/>
            <a:ext cx="439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New ‘Absence approval’ tab on Employee tabs to add approving Admins on the employee profile</a:t>
            </a:r>
            <a:endParaRPr lang="en-IN" sz="16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96F40D-A9CE-EE8E-6CCC-30B275AC8E25}"/>
              </a:ext>
            </a:extLst>
          </p:cNvPr>
          <p:cNvSpPr txBox="1"/>
          <p:nvPr/>
        </p:nvSpPr>
        <p:spPr>
          <a:xfrm>
            <a:off x="5414652" y="1052982"/>
            <a:ext cx="612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Admins can be searched and added to the Employee’s profile from the Absence approval tab. This Admin will be configured as Approving admin for the employee</a:t>
            </a:r>
            <a:endParaRPr lang="en-IN" sz="1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1CBE7-504D-3F96-A93B-1783EF086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60" y="1061213"/>
            <a:ext cx="3452159" cy="271162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D7D77B7-8AC9-14A6-D19A-473A645D36EC}"/>
              </a:ext>
            </a:extLst>
          </p:cNvPr>
          <p:cNvSpPr/>
          <p:nvPr/>
        </p:nvSpPr>
        <p:spPr>
          <a:xfrm rot="5400000">
            <a:off x="2157618" y="3669689"/>
            <a:ext cx="626220" cy="371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350C7-FADF-0198-B6BF-F3A897D41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781" y="2221093"/>
            <a:ext cx="6317527" cy="35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BD4F-CD5A-4568-9FC9-23D22C57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" y="54993"/>
            <a:ext cx="11549908" cy="1168111"/>
          </a:xfrm>
        </p:spPr>
        <p:txBody>
          <a:bodyPr>
            <a:noAutofit/>
          </a:bodyPr>
          <a:lstStyle/>
          <a:p>
            <a:r>
              <a:rPr lang="en-US" sz="3200" dirty="0"/>
              <a:t>How to configure User based approving Admins through Imports – Mass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3369F-38AF-7C81-C6B7-E0BC57F8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E9F82-931D-2F4F-A110-DAE5679843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4EE948-F432-AC51-E7C4-5A9E306BC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" y="1743275"/>
            <a:ext cx="4499895" cy="3990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2A12F-6D59-F350-68FA-2015CE3B63DA}"/>
              </a:ext>
            </a:extLst>
          </p:cNvPr>
          <p:cNvSpPr txBox="1"/>
          <p:nvPr/>
        </p:nvSpPr>
        <p:spPr>
          <a:xfrm>
            <a:off x="285929" y="1223104"/>
            <a:ext cx="4394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Import layout guide has been updated with these new import formats</a:t>
            </a:r>
            <a:endParaRPr lang="en-IN" sz="160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51AC0C-5EE7-E287-3E2B-991F97EB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652" y="4041191"/>
            <a:ext cx="7161595" cy="17959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DE82AB-2663-DF52-B6B1-373A41C731DC}"/>
              </a:ext>
            </a:extLst>
          </p:cNvPr>
          <p:cNvSpPr txBox="1"/>
          <p:nvPr/>
        </p:nvSpPr>
        <p:spPr>
          <a:xfrm>
            <a:off x="5693443" y="5667895"/>
            <a:ext cx="7161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Example of A3 import as shown in updated Import templates</a:t>
            </a:r>
            <a:endParaRPr lang="en-IN" sz="1600" i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245BDB-5A5B-69B5-B5E9-2192B553C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652" y="1364562"/>
            <a:ext cx="7034653" cy="20217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DF1835-9A7F-C574-5424-F40A47F42FEE}"/>
              </a:ext>
            </a:extLst>
          </p:cNvPr>
          <p:cNvSpPr txBox="1"/>
          <p:nvPr/>
        </p:nvSpPr>
        <p:spPr>
          <a:xfrm>
            <a:off x="5693443" y="3263535"/>
            <a:ext cx="7161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Example of P6 import as shown in updated Import templates</a:t>
            </a:r>
            <a:endParaRPr lang="en-IN" sz="1600" i="1" dirty="0"/>
          </a:p>
        </p:txBody>
      </p:sp>
    </p:spTree>
    <p:extLst>
      <p:ext uri="{BB962C8B-B14F-4D97-AF65-F5344CB8AC3E}">
        <p14:creationId xmlns:p14="http://schemas.microsoft.com/office/powerpoint/2010/main" val="324290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BD4F-CD5A-4568-9FC9-23D22C57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" y="54993"/>
            <a:ext cx="11549908" cy="1168111"/>
          </a:xfrm>
        </p:spPr>
        <p:txBody>
          <a:bodyPr>
            <a:noAutofit/>
          </a:bodyPr>
          <a:lstStyle/>
          <a:p>
            <a:r>
              <a:rPr lang="en-US" sz="3200" dirty="0"/>
              <a:t>(Coming in March release – Export of approving Admins data in the import format to make Importing easier)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3369F-38AF-7C81-C6B7-E0BC57F8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E9F82-931D-2F4F-A110-DAE5679843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E82AB-2663-DF52-B6B1-373A41C731DC}"/>
              </a:ext>
            </a:extLst>
          </p:cNvPr>
          <p:cNvSpPr txBox="1"/>
          <p:nvPr/>
        </p:nvSpPr>
        <p:spPr>
          <a:xfrm>
            <a:off x="502576" y="5125330"/>
            <a:ext cx="477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This will export the current data on approving Admins on employee profiles in the Import format of </a:t>
            </a:r>
            <a:r>
              <a:rPr lang="en-US" sz="1600" b="1" i="1" dirty="0"/>
              <a:t>P6 </a:t>
            </a:r>
            <a:endParaRPr lang="en-IN" sz="16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7C23A-8363-617F-B41D-4E3B132FE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360" y="1338654"/>
            <a:ext cx="5085246" cy="3571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F609D1-311F-BC02-4D1B-E45331773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53" y="1338654"/>
            <a:ext cx="4938254" cy="34574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727931-87A5-F2CB-ABC2-2E2381961D30}"/>
              </a:ext>
            </a:extLst>
          </p:cNvPr>
          <p:cNvSpPr txBox="1"/>
          <p:nvPr/>
        </p:nvSpPr>
        <p:spPr>
          <a:xfrm>
            <a:off x="6420888" y="5125329"/>
            <a:ext cx="477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This will export the current data on approving Admins on employee profiles in the Import format of </a:t>
            </a:r>
            <a:r>
              <a:rPr lang="en-US" sz="1600" b="1" i="1" dirty="0"/>
              <a:t>A3 </a:t>
            </a:r>
            <a:endParaRPr lang="en-IN" sz="1600" b="1" i="1" dirty="0"/>
          </a:p>
        </p:txBody>
      </p:sp>
    </p:spTree>
    <p:extLst>
      <p:ext uri="{BB962C8B-B14F-4D97-AF65-F5344CB8AC3E}">
        <p14:creationId xmlns:p14="http://schemas.microsoft.com/office/powerpoint/2010/main" val="118571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BD4F-CD5A-4568-9FC9-23D22C57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" y="54993"/>
            <a:ext cx="11549908" cy="1168111"/>
          </a:xfrm>
        </p:spPr>
        <p:txBody>
          <a:bodyPr>
            <a:noAutofit/>
          </a:bodyPr>
          <a:lstStyle/>
          <a:p>
            <a:r>
              <a:rPr lang="en-US" sz="3200" dirty="0"/>
              <a:t>How to configure User Absence approval routing on the Reason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3369F-38AF-7C81-C6B7-E0BC57F8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E9F82-931D-2F4F-A110-DAE5679843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3BCD1-92BB-DA77-A42F-9DE89DC8C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15" y="1297131"/>
            <a:ext cx="8003403" cy="4263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06240D-E5D9-CF75-D314-CFA749CCA3B3}"/>
              </a:ext>
            </a:extLst>
          </p:cNvPr>
          <p:cNvSpPr txBox="1"/>
          <p:nvPr/>
        </p:nvSpPr>
        <p:spPr>
          <a:xfrm>
            <a:off x="358034" y="1965789"/>
            <a:ext cx="26837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Based on Absence approval routing methods used, radio buttons will show up on Reason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Based on District needs, different approval routing methods can be used on different levels</a:t>
            </a:r>
            <a:endParaRPr lang="en-IN" sz="1600" i="1" dirty="0"/>
          </a:p>
        </p:txBody>
      </p:sp>
    </p:spTree>
    <p:extLst>
      <p:ext uri="{BB962C8B-B14F-4D97-AF65-F5344CB8AC3E}">
        <p14:creationId xmlns:p14="http://schemas.microsoft.com/office/powerpoint/2010/main" val="300322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School">
      <a:dk1>
        <a:srgbClr val="00417C"/>
      </a:dk1>
      <a:lt1>
        <a:srgbClr val="FFFFFF"/>
      </a:lt1>
      <a:dk2>
        <a:srgbClr val="00B6EF"/>
      </a:dk2>
      <a:lt2>
        <a:srgbClr val="E7E6E6"/>
      </a:lt2>
      <a:accent1>
        <a:srgbClr val="00B6EF"/>
      </a:accent1>
      <a:accent2>
        <a:srgbClr val="00417C"/>
      </a:accent2>
      <a:accent3>
        <a:srgbClr val="DE4377"/>
      </a:accent3>
      <a:accent4>
        <a:srgbClr val="FFC000"/>
      </a:accent4>
      <a:accent5>
        <a:srgbClr val="535353"/>
      </a:accent5>
      <a:accent6>
        <a:srgbClr val="C9E0EE"/>
      </a:accent6>
      <a:hlink>
        <a:srgbClr val="00B6EF"/>
      </a:hlink>
      <a:folHlink>
        <a:srgbClr val="00417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School Resource PPT" id="{4777C412-1D02-479B-8B1F-6025B97B9938}" vid="{4C4E8778-5E06-41C8-A5C4-BE9205F780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0474BB77F7524B8CEDD2C26AD9C79C" ma:contentTypeVersion="14" ma:contentTypeDescription="Create a new document." ma:contentTypeScope="" ma:versionID="4c513b8c06b4747d3625f98dda966715">
  <xsd:schema xmlns:xsd="http://www.w3.org/2001/XMLSchema" xmlns:xs="http://www.w3.org/2001/XMLSchema" xmlns:p="http://schemas.microsoft.com/office/2006/metadata/properties" xmlns:ns2="66bc72d2-97a6-4c00-9988-332976ea44bc" xmlns:ns3="70f88319-3d6b-4d0b-956b-178742569674" targetNamespace="http://schemas.microsoft.com/office/2006/metadata/properties" ma:root="true" ma:fieldsID="aa46ba15b4b613f1a255cd4012871eb4" ns2:_="" ns3:_="">
    <xsd:import namespace="66bc72d2-97a6-4c00-9988-332976ea44bc"/>
    <xsd:import namespace="70f88319-3d6b-4d0b-956b-178742569674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ContentMatrixCod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c72d2-97a6-4c00-9988-332976ea44bc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  <xsd:element name="ContentMatrixCode" ma:index="3" nillable="true" ma:displayName="Content Matrix Code #" ma:description="Marketing Content Matrix Code #" ma:format="Dropdown" ma:internalName="ContentMatrixCode">
      <xsd:simpleType>
        <xsd:restriction base="dms:Text">
          <xsd:maxLength value="50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f88319-3d6b-4d0b-956b-17874256967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0f88319-3d6b-4d0b-956b-178742569674">
      <UserInfo>
        <DisplayName/>
        <AccountId xsi:nil="true"/>
        <AccountType/>
      </UserInfo>
    </SharedWithUsers>
    <ContentMatrixCode xmlns="66bc72d2-97a6-4c00-9988-332976ea44bc" xsi:nil="true"/>
    <Description0 xmlns="66bc72d2-97a6-4c00-9988-332976ea44bc" xsi:nil="true"/>
  </documentManagement>
</p:properties>
</file>

<file path=customXml/itemProps1.xml><?xml version="1.0" encoding="utf-8"?>
<ds:datastoreItem xmlns:ds="http://schemas.openxmlformats.org/officeDocument/2006/customXml" ds:itemID="{50274399-27A7-4D2C-BB07-B038C0583FD3}">
  <ds:schemaRefs>
    <ds:schemaRef ds:uri="66bc72d2-97a6-4c00-9988-332976ea44bc"/>
    <ds:schemaRef ds:uri="70f88319-3d6b-4d0b-956b-1787425696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DB6F4A-E622-4B47-9B69-C5F4F3E00D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3EEB0E-0EC6-46C1-B8FD-C0E2032FCD22}">
  <ds:schemaRefs>
    <ds:schemaRef ds:uri="66bc72d2-97a6-4c00-9988-332976ea44bc"/>
    <ds:schemaRef ds:uri="70f88319-3d6b-4d0b-956b-1787425696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PowerSchool Resource PPT</Template>
  <TotalTime>63669</TotalTime>
  <Words>466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Karla</vt:lpstr>
      <vt:lpstr>Open Sans</vt:lpstr>
      <vt:lpstr>Office Theme</vt:lpstr>
      <vt:lpstr>SmartFind Express – Simplified Absence approvals</vt:lpstr>
      <vt:lpstr>New Simplified and flexible Absence approval setup</vt:lpstr>
      <vt:lpstr>User based Absence approval routing</vt:lpstr>
      <vt:lpstr>How to turn on and user Absence approval routing methods</vt:lpstr>
      <vt:lpstr>How to select employees under approving Administrator </vt:lpstr>
      <vt:lpstr>How to select approving Administrator under Employee profile</vt:lpstr>
      <vt:lpstr>How to configure User based approving Admins through Imports – Mass updates</vt:lpstr>
      <vt:lpstr>(Coming in March release – Export of approving Admins data in the import format to make Importing easier)</vt:lpstr>
      <vt:lpstr>How to configure User Absence approval routing on the Reason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SFE 2022 YTD ARR Summary</dc:title>
  <dc:creator>Jaydeep Kakde</dc:creator>
  <cp:lastModifiedBy>Marie Barsona</cp:lastModifiedBy>
  <cp:revision>28</cp:revision>
  <dcterms:created xsi:type="dcterms:W3CDTF">2022-09-14T17:54:56Z</dcterms:created>
  <dcterms:modified xsi:type="dcterms:W3CDTF">2023-03-08T14:12:44Z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0x0101002F0474BB77F7524B8CEDD2C26AD9C79C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</Properties>
</file>